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266" r:id="rId6"/>
    <p:sldId id="267" r:id="rId7"/>
    <p:sldId id="269" r:id="rId8"/>
    <p:sldId id="272" r:id="rId9"/>
    <p:sldId id="270" r:id="rId10"/>
    <p:sldId id="271" r:id="rId11"/>
    <p:sldId id="274" r:id="rId12"/>
    <p:sldId id="273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4" r:id="rId22"/>
    <p:sldId id="283" r:id="rId23"/>
    <p:sldId id="285" r:id="rId24"/>
    <p:sldId id="286" r:id="rId25"/>
    <p:sldId id="287" r:id="rId26"/>
    <p:sldId id="288" r:id="rId27"/>
    <p:sldId id="290" r:id="rId28"/>
    <p:sldId id="28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.uk/LABISTS-Raspberry-Camera-Module-OV5647/dp/B084X8MZ9J" TargetMode="External"/><Relationship Id="rId2" Type="http://schemas.openxmlformats.org/officeDocument/2006/relationships/hyperlink" Target="https://www.raspberrypi.org/products/raspberry-pi-3-model-b/?resellerType=ho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GrantHair5/CatDetectorPy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://nummist.com/opencv/Howse_ISMAR_20140909.pdf" TargetMode="External"/><Relationship Id="rId3" Type="http://schemas.openxmlformats.org/officeDocument/2006/relationships/hyperlink" Target="https://docs.opencv.org/3.4/db/d28/tutorial_cascade_classifier.html" TargetMode="External"/><Relationship Id="rId7" Type="http://schemas.openxmlformats.org/officeDocument/2006/relationships/hyperlink" Target="https://docs.python.org/3/tutorial/" TargetMode="External"/><Relationship Id="rId2" Type="http://schemas.openxmlformats.org/officeDocument/2006/relationships/hyperlink" Target="https://github.com/GrantHair5/CatDetectorP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hackster.io/mjrobot/real-time-face-recognition-an-end-to-end-project-a10826" TargetMode="External"/><Relationship Id="rId5" Type="http://schemas.openxmlformats.org/officeDocument/2006/relationships/hyperlink" Target="https://www.pyimagesearch.com/2016/06/20/detecting-cats-in-images-with-opencv/" TargetMode="External"/><Relationship Id="rId4" Type="http://schemas.openxmlformats.org/officeDocument/2006/relationships/hyperlink" Target="http://www.willberger.org/cascade-haar-explained/" TargetMode="External"/><Relationship Id="rId9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pencv.org/3.4/db/d28/tutorial_cascade_classifier.html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51970297/how-to-run-opencv-traincascade" TargetMode="External"/><Relationship Id="rId2" Type="http://schemas.openxmlformats.org/officeDocument/2006/relationships/hyperlink" Target="https://github.com/paschalidoud/opencv_traincascade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docs.opencv.org/3.4/dc/d88/tutorial_traincascad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org/project/opencv-python/" TargetMode="External"/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Haar Cascade Classifier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Dr Grant Hair </a:t>
            </a:r>
            <a:r>
              <a:rPr lang="en-US" sz="1600" dirty="0" err="1"/>
              <a:t>Phd</a:t>
            </a:r>
            <a:r>
              <a:rPr lang="en-US" sz="1600" dirty="0"/>
              <a:t> in </a:t>
            </a:r>
            <a:r>
              <a:rPr lang="en-US" sz="1600" dirty="0" err="1"/>
              <a:t>thuganomics</a:t>
            </a:r>
            <a:endParaRPr lang="en-US" sz="1600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GB" sz="2200" dirty="0"/>
              <a:t>“A hopefully simple to understand and maybe not wholesome look at the Haar cascade”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948C9-6632-4224-83C5-9407C1D1B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205049" cy="32297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2052" name="Picture 4" descr="Cascade Classification — opencv 2.2 (r4295) documentation">
            <a:extLst>
              <a:ext uri="{FF2B5EF4-FFF2-40B4-BE49-F238E27FC236}">
                <a16:creationId xmlns:a16="http://schemas.microsoft.com/office/drawing/2014/main" id="{FFDF44D7-6F94-4D37-B02E-37B5F2D12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65165" y="895548"/>
            <a:ext cx="7549915" cy="4542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8913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“A hopefully simple to understand and maybe not wholesome look at the Haar cascade”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948C9-6632-4224-83C5-9407C1D1B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Basically the shapes above signify an area of pixels. </a:t>
            </a:r>
          </a:p>
          <a:p>
            <a:pPr marL="0" indent="0">
              <a:buNone/>
            </a:pPr>
            <a:r>
              <a:rPr lang="en-GB" sz="1200" dirty="0"/>
              <a:t>(Bearing in mind that our images are black and white)</a:t>
            </a:r>
          </a:p>
          <a:p>
            <a:pPr marL="0" indent="0">
              <a:buNone/>
            </a:pPr>
            <a:r>
              <a:rPr lang="en-GB" dirty="0"/>
              <a:t>Haar works by subtracting the sum of pixels under the white rectangle from the sum of pixels under the black rectangle</a:t>
            </a:r>
          </a:p>
          <a:p>
            <a:pPr marL="0" indent="0">
              <a:buNone/>
            </a:pPr>
            <a:r>
              <a:rPr lang="en-GB" dirty="0"/>
              <a:t>As edges will have more black pixels (shading) then the number of black pixels will be higher than the number of white pixels.</a:t>
            </a:r>
          </a:p>
          <a:p>
            <a:pPr marL="0" indent="0">
              <a:buNone/>
            </a:pPr>
            <a:r>
              <a:rPr lang="en-GB" dirty="0"/>
              <a:t>This is used to detect edges in certain features </a:t>
            </a:r>
            <a:r>
              <a:rPr lang="en-GB" dirty="0" err="1"/>
              <a:t>i.e</a:t>
            </a:r>
            <a:r>
              <a:rPr lang="en-GB" dirty="0"/>
              <a:t> the beginning of an eye or the bridge of a nose </a:t>
            </a:r>
          </a:p>
          <a:p>
            <a:pPr marL="0" indent="0">
              <a:buNone/>
            </a:pPr>
            <a:r>
              <a:rPr lang="en-GB" dirty="0"/>
              <a:t>These edges are known as “features”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064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“A hopefully simple to understand and maybe not wholesome look at the Haar cascade”</a:t>
            </a:r>
          </a:p>
        </p:txBody>
      </p:sp>
      <p:pic>
        <p:nvPicPr>
          <p:cNvPr id="3074" name="Picture 2" descr="How to Configure a Facial Recognition System for Face ID Authentication |  by Vidya | fiolabs-datascience | Medium">
            <a:extLst>
              <a:ext uri="{FF2B5EF4-FFF2-40B4-BE49-F238E27FC236}">
                <a16:creationId xmlns:a16="http://schemas.microsoft.com/office/drawing/2014/main" id="{3E0C2C10-AC22-4CF8-8DC3-432478346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212" y="2139884"/>
            <a:ext cx="3929013" cy="3929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6968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“A hopefully simple to understand and maybe not wholesome look at the Haar cascade”</a:t>
            </a:r>
          </a:p>
        </p:txBody>
      </p:sp>
      <p:pic>
        <p:nvPicPr>
          <p:cNvPr id="4098" name="Picture 2" descr="HAAR Cascade Visualization GIF | Gfycat">
            <a:extLst>
              <a:ext uri="{FF2B5EF4-FFF2-40B4-BE49-F238E27FC236}">
                <a16:creationId xmlns:a16="http://schemas.microsoft.com/office/drawing/2014/main" id="{15D1A71F-4D9A-488F-8957-3CAB3EF50E2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4163" y="2237295"/>
            <a:ext cx="35052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8367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“A hopefully simple to understand and maybe not wholesome look at the Haar cascade”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1187777" y="2111604"/>
            <a:ext cx="99311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leads to complications </a:t>
            </a:r>
          </a:p>
          <a:p>
            <a:endParaRPr lang="en-GB" dirty="0"/>
          </a:p>
          <a:p>
            <a:r>
              <a:rPr lang="en-GB" dirty="0"/>
              <a:t>We now have too many “features” </a:t>
            </a:r>
          </a:p>
          <a:p>
            <a:endParaRPr lang="en-GB" dirty="0"/>
          </a:p>
          <a:p>
            <a:r>
              <a:rPr lang="en-GB" dirty="0"/>
              <a:t>How do we know which ones are “good” and which ones are “bad” </a:t>
            </a:r>
          </a:p>
          <a:p>
            <a:endParaRPr lang="en-GB" dirty="0"/>
          </a:p>
          <a:p>
            <a:r>
              <a:rPr lang="en-GB" dirty="0" err="1"/>
              <a:t>i.e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dirty="0"/>
              <a:t>An eye and nose bridge have the same rough pixel density as a cheek but a cheek doesn’t provide us with much detail as our cheeks are all pretty much in the same place…. Except for the Kardashian’s </a:t>
            </a:r>
          </a:p>
        </p:txBody>
      </p:sp>
    </p:spTree>
    <p:extLst>
      <p:ext uri="{BB962C8B-B14F-4D97-AF65-F5344CB8AC3E}">
        <p14:creationId xmlns:p14="http://schemas.microsoft.com/office/powerpoint/2010/main" val="39671531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E75F8FC7-2268-462F-AFF6-A4A975C34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8013" y="639098"/>
            <a:ext cx="4813072" cy="35711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“A hopefully simple to understand and maybe not wholesome look at the Haar cascade”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6729999" y="4532015"/>
            <a:ext cx="4829101" cy="1162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400" cap="all" spc="200">
                <a:solidFill>
                  <a:schemeClr val="tx1">
                    <a:lumMod val="85000"/>
                    <a:lumOff val="15000"/>
                  </a:schemeClr>
                </a:solidFill>
              </a:rPr>
              <a:t>Yes were looking at you Kim… </a:t>
            </a:r>
          </a:p>
        </p:txBody>
      </p:sp>
      <p:pic>
        <p:nvPicPr>
          <p:cNvPr id="5124" name="Picture 4" descr="Kim Kardashian facelift before and after | Kim kardashian before, Facelift  before and after, At home hair removal">
            <a:extLst>
              <a:ext uri="{FF2B5EF4-FFF2-40B4-BE49-F238E27FC236}">
                <a16:creationId xmlns:a16="http://schemas.microsoft.com/office/drawing/2014/main" id="{7BC11B7C-59E9-43B6-861C-403FF80E80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6" r="1110" b="-2"/>
          <a:stretch/>
        </p:blipFill>
        <p:spPr bwMode="auto">
          <a:xfrm>
            <a:off x="633999" y="640081"/>
            <a:ext cx="5462001" cy="505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BEF45B32-FB97-49CC-B778-CA7CF87BE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58549" y="437114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7EE051E9-6C07-4FBB-B4F7-EDF8DDEA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21997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8CB54FC-0B2A-4107-9A70-958B90B76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685" y="634946"/>
            <a:ext cx="5127171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300" dirty="0"/>
              <a:t>“A hopefully simple to understand and maybe not wholesome look at the Haar cascade”</a:t>
            </a:r>
          </a:p>
        </p:txBody>
      </p:sp>
      <p:pic>
        <p:nvPicPr>
          <p:cNvPr id="7170" name="Picture 2" descr="Understanding AdaBoost. Anyone starting to learn Boosting… | by Akash  Desarda | Towards Data Science">
            <a:extLst>
              <a:ext uri="{FF2B5EF4-FFF2-40B4-BE49-F238E27FC236}">
                <a16:creationId xmlns:a16="http://schemas.microsoft.com/office/drawing/2014/main" id="{B5BCEC5D-BDB1-4633-A435-2814F844D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192" y="1337936"/>
            <a:ext cx="5115347" cy="386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7855A9B5-1710-4B19-B0F1-CDFDD4ED5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4044" y="2246569"/>
            <a:ext cx="457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6411684" y="2407436"/>
            <a:ext cx="5127172" cy="346165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So to resolve “the Kardashian issue”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We use a tool called Adaboost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This basically allows us to group our good features (eyes, noses, mouths, ears) together through years of training and development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We then discard the bad features (cheeks, hair, chins) 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AA76026-5689-4584-8D93-D71D739E6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9059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“A hopefully simple to understand and maybe not wholesome look at the Haar cascade”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1187777" y="2111604"/>
            <a:ext cx="99311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After the good and bad features have been split we then write these to our XML file so we have a standardised way of saying these are the many </a:t>
            </a:r>
            <a:r>
              <a:rPr lang="en-GB" dirty="0" err="1"/>
              <a:t>many</a:t>
            </a:r>
            <a:r>
              <a:rPr lang="en-GB" dirty="0"/>
              <a:t> features that constitute a face. </a:t>
            </a:r>
          </a:p>
          <a:p>
            <a:endParaRPr lang="en-GB" dirty="0"/>
          </a:p>
          <a:p>
            <a:r>
              <a:rPr lang="en-GB" dirty="0"/>
              <a:t>We can say at this POI we expect the following pixel density. </a:t>
            </a:r>
          </a:p>
          <a:p>
            <a:endParaRPr lang="en-GB" dirty="0"/>
          </a:p>
          <a:p>
            <a:r>
              <a:rPr lang="en-GB" dirty="0"/>
              <a:t>Now we cant just have 1 image be the source of truth. So we run 1000s of images through this to give us a really great picture and allow us to build up our “stages” </a:t>
            </a:r>
          </a:p>
          <a:p>
            <a:endParaRPr lang="en-GB" dirty="0"/>
          </a:p>
          <a:p>
            <a:r>
              <a:rPr lang="en-GB" dirty="0"/>
              <a:t>As we build up our stages we whittle down the amount of “features” in an image from around 6000 to about 2 or 3 </a:t>
            </a:r>
          </a:p>
        </p:txBody>
      </p:sp>
    </p:spTree>
    <p:extLst>
      <p:ext uri="{BB962C8B-B14F-4D97-AF65-F5344CB8AC3E}">
        <p14:creationId xmlns:p14="http://schemas.microsoft.com/office/powerpoint/2010/main" val="27383269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“A hopefully simple to understand and maybe not wholesome look at the Haar cascade”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D8480A8-7C7E-41DE-B629-5AD219C86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82" y="2223133"/>
            <a:ext cx="4955102" cy="3011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9AFDB1-9C9A-4890-832D-D16762FBC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643" y="2262727"/>
            <a:ext cx="4852037" cy="325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211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“Some random python codes that I wrote”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1187777" y="2111604"/>
            <a:ext cx="99311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rgbClr val="D73A49"/>
                </a:solidFill>
                <a:effectLst/>
                <a:latin typeface="SFMono-Regular"/>
              </a:rPr>
              <a:t>import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cv2 –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pull in OpenCV after pip (like NuGet) install (like a using in C#)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faceCascade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=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cv2.</a:t>
            </a:r>
            <a:r>
              <a:rPr lang="en-GB" b="0" i="0" dirty="0">
                <a:solidFill>
                  <a:srgbClr val="E36209"/>
                </a:solidFill>
                <a:effectLst/>
                <a:latin typeface="SFMono-Regular"/>
              </a:rPr>
              <a:t>CascadeClassifier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</a:t>
            </a:r>
            <a:r>
              <a:rPr lang="en-GB" b="0" i="0" dirty="0">
                <a:solidFill>
                  <a:srgbClr val="032F62"/>
                </a:solidFill>
                <a:effectLst/>
                <a:latin typeface="SFMono-Regular"/>
              </a:rPr>
              <a:t>'./haarcascade_frontalcatface_extended.xml’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) –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specify the Haar Cascade file I want to use 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cap 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=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cv2.</a:t>
            </a:r>
            <a:r>
              <a:rPr lang="en-GB" b="0" i="0" dirty="0">
                <a:solidFill>
                  <a:srgbClr val="E36209"/>
                </a:solidFill>
                <a:effectLst/>
                <a:latin typeface="SFMono-Regular"/>
              </a:rPr>
              <a:t>VideoCapture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0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) –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open the camera and beginning capturing video </a:t>
            </a:r>
          </a:p>
          <a:p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cap.</a:t>
            </a:r>
            <a:r>
              <a:rPr lang="en-GB" b="0" i="0" dirty="0" err="1">
                <a:solidFill>
                  <a:srgbClr val="6F42C1"/>
                </a:solidFill>
                <a:effectLst/>
                <a:latin typeface="SFMono-Regular"/>
              </a:rPr>
              <a:t>set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3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,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640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) </a:t>
            </a:r>
            <a:r>
              <a:rPr lang="en-GB" b="0" i="0" dirty="0">
                <a:solidFill>
                  <a:srgbClr val="6A737D"/>
                </a:solidFill>
                <a:effectLst/>
                <a:latin typeface="SFMono-Regular"/>
              </a:rPr>
              <a:t># set Width</a:t>
            </a:r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cap.</a:t>
            </a:r>
            <a:r>
              <a:rPr lang="en-GB" b="0" i="0" dirty="0" err="1">
                <a:solidFill>
                  <a:srgbClr val="6F42C1"/>
                </a:solidFill>
                <a:effectLst/>
                <a:latin typeface="SFMono-Regular"/>
              </a:rPr>
              <a:t>set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4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,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480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) </a:t>
            </a:r>
            <a:r>
              <a:rPr lang="en-GB" b="0" i="0" dirty="0">
                <a:solidFill>
                  <a:srgbClr val="6A737D"/>
                </a:solidFill>
                <a:effectLst/>
                <a:latin typeface="SFMono-Regular"/>
              </a:rPr>
              <a:t># set Height</a:t>
            </a:r>
            <a:endParaRPr lang="en-GB" b="0" i="0" dirty="0">
              <a:solidFill>
                <a:srgbClr val="24292E"/>
              </a:solidFill>
              <a:effectLst/>
              <a:latin typeface="SFMono-Regular"/>
            </a:endParaRP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>
                <a:solidFill>
                  <a:srgbClr val="D73A49"/>
                </a:solidFill>
                <a:effectLst/>
                <a:latin typeface="SFMono-Regular"/>
              </a:rPr>
              <a:t>while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True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: -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advanced python, only for true pros 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ret, </a:t>
            </a:r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img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=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</a:t>
            </a:r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cap.</a:t>
            </a:r>
            <a:r>
              <a:rPr lang="en-GB" b="0" i="0" dirty="0" err="1">
                <a:solidFill>
                  <a:srgbClr val="6F42C1"/>
                </a:solidFill>
                <a:effectLst/>
                <a:latin typeface="SFMono-Regular"/>
              </a:rPr>
              <a:t>read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() –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camera to image (frame by frame video) 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gray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=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cv2.</a:t>
            </a:r>
            <a:r>
              <a:rPr lang="en-GB" b="0" i="0" dirty="0">
                <a:solidFill>
                  <a:srgbClr val="6F42C1"/>
                </a:solidFill>
                <a:effectLst/>
                <a:latin typeface="SFMono-Regular"/>
              </a:rPr>
              <a:t>cvtColor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</a:t>
            </a:r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img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, cv2.</a:t>
            </a:r>
            <a:r>
              <a:rPr lang="en-GB" b="0" i="0" dirty="0">
                <a:solidFill>
                  <a:srgbClr val="E36209"/>
                </a:solidFill>
                <a:effectLst/>
                <a:latin typeface="SFMono-Regular"/>
              </a:rPr>
              <a:t>COLOR_BGR2GRAY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) –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grayscale input image from video feed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9258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D2E7F-5488-4F92-BA7B-3A4CBA899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What?</a:t>
            </a:r>
          </a:p>
        </p:txBody>
      </p:sp>
      <p:pic>
        <p:nvPicPr>
          <p:cNvPr id="1026" name="Picture 2" descr="Detecting and Counting Eyes Blinking Using Haar Cascade—A Handy Way to  Diagnose Dry Eyes Disease | SpringerLink">
            <a:extLst>
              <a:ext uri="{FF2B5EF4-FFF2-40B4-BE49-F238E27FC236}">
                <a16:creationId xmlns:a16="http://schemas.microsoft.com/office/drawing/2014/main" id="{A57AFC6F-0B63-4665-A281-75BC16757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058" y="2784296"/>
            <a:ext cx="944880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D09E7F-5063-467B-8CA9-DDA448A6498C}"/>
              </a:ext>
            </a:extLst>
          </p:cNvPr>
          <p:cNvSpPr txBox="1"/>
          <p:nvPr/>
        </p:nvSpPr>
        <p:spPr>
          <a:xfrm>
            <a:off x="2606919" y="5956789"/>
            <a:ext cx="6224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http://nummist.com/opencv/Howse_ISMAR_20140909.pdf</a:t>
            </a:r>
          </a:p>
        </p:txBody>
      </p:sp>
    </p:spTree>
    <p:extLst>
      <p:ext uri="{BB962C8B-B14F-4D97-AF65-F5344CB8AC3E}">
        <p14:creationId xmlns:p14="http://schemas.microsoft.com/office/powerpoint/2010/main" val="20381907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“Some random python codes that I wrote”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1187777" y="2111604"/>
            <a:ext cx="993113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faces 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=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</a:t>
            </a:r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faceCascade.</a:t>
            </a:r>
            <a:r>
              <a:rPr lang="en-GB" b="0" i="0" dirty="0" err="1">
                <a:solidFill>
                  <a:srgbClr val="6F42C1"/>
                </a:solidFill>
                <a:effectLst/>
                <a:latin typeface="SFMono-Regular"/>
              </a:rPr>
              <a:t>detectMultiScale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</a:t>
            </a:r>
          </a:p>
          <a:p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gray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,</a:t>
            </a:r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scaleFactor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=1.2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,</a:t>
            </a:r>
          </a:p>
          <a:p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minNeighbors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=5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, </a:t>
            </a:r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minSize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=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20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, 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20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)</a:t>
            </a:r>
          </a:p>
          <a:p>
            <a:r>
              <a:rPr lang="en-GB" dirty="0">
                <a:solidFill>
                  <a:srgbClr val="24292E"/>
                </a:solidFill>
                <a:latin typeface="SFMono-Regular"/>
              </a:rPr>
              <a:t>) - </a:t>
            </a:r>
            <a:r>
              <a:rPr lang="en-GB" b="0" i="1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Detects objects of different sizes in the input image. The detected objects are returned as a list of rectangles.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9912457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200" dirty="0"/>
              <a:t>“Some random python codes that I wrote”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1187777" y="2111604"/>
            <a:ext cx="99311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solidFill>
                  <a:srgbClr val="D73A49"/>
                </a:solidFill>
                <a:effectLst/>
                <a:latin typeface="SFMono-Regular"/>
              </a:rPr>
              <a:t>for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(</a:t>
            </a:r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x,y,w,h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) 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in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faces: -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points on each rectangle “feature” found 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s-ES" b="0" i="0" dirty="0">
                <a:solidFill>
                  <a:srgbClr val="24292E"/>
                </a:solidFill>
                <a:effectLst/>
                <a:latin typeface="SFMono-Regular"/>
              </a:rPr>
              <a:t>cv2.</a:t>
            </a:r>
            <a:r>
              <a:rPr lang="es-ES" b="0" i="0" dirty="0">
                <a:solidFill>
                  <a:srgbClr val="6F42C1"/>
                </a:solidFill>
                <a:effectLst/>
                <a:latin typeface="SFMono-Regular"/>
              </a:rPr>
              <a:t>rectangle</a:t>
            </a:r>
            <a:r>
              <a:rPr lang="es-ES" b="0" i="0" dirty="0">
                <a:solidFill>
                  <a:srgbClr val="24292E"/>
                </a:solidFill>
                <a:effectLst/>
                <a:latin typeface="SFMono-Regular"/>
              </a:rPr>
              <a:t>(</a:t>
            </a:r>
            <a:r>
              <a:rPr lang="es-ES" b="0" i="0" dirty="0" err="1">
                <a:solidFill>
                  <a:srgbClr val="24292E"/>
                </a:solidFill>
                <a:effectLst/>
                <a:latin typeface="SFMono-Regular"/>
              </a:rPr>
              <a:t>img</a:t>
            </a:r>
            <a:r>
              <a:rPr lang="es-ES" b="0" i="0" dirty="0">
                <a:solidFill>
                  <a:srgbClr val="24292E"/>
                </a:solidFill>
                <a:effectLst/>
                <a:latin typeface="SFMono-Regular"/>
              </a:rPr>
              <a:t>,(</a:t>
            </a:r>
            <a:r>
              <a:rPr lang="es-ES" b="0" i="0" dirty="0" err="1">
                <a:solidFill>
                  <a:srgbClr val="24292E"/>
                </a:solidFill>
                <a:effectLst/>
                <a:latin typeface="SFMono-Regular"/>
              </a:rPr>
              <a:t>x,y</a:t>
            </a:r>
            <a:r>
              <a:rPr lang="es-ES" b="0" i="0" dirty="0">
                <a:solidFill>
                  <a:srgbClr val="24292E"/>
                </a:solidFill>
                <a:effectLst/>
                <a:latin typeface="SFMono-Regular"/>
              </a:rPr>
              <a:t>),(</a:t>
            </a:r>
            <a:r>
              <a:rPr lang="es-ES" b="0" i="0" dirty="0" err="1">
                <a:solidFill>
                  <a:srgbClr val="24292E"/>
                </a:solidFill>
                <a:effectLst/>
                <a:latin typeface="SFMono-Regular"/>
              </a:rPr>
              <a:t>x</a:t>
            </a:r>
            <a:r>
              <a:rPr lang="es-ES" b="0" i="0" dirty="0" err="1">
                <a:solidFill>
                  <a:srgbClr val="005CC5"/>
                </a:solidFill>
                <a:effectLst/>
                <a:latin typeface="SFMono-Regular"/>
              </a:rPr>
              <a:t>+</a:t>
            </a:r>
            <a:r>
              <a:rPr lang="es-ES" b="0" i="0" dirty="0" err="1">
                <a:solidFill>
                  <a:srgbClr val="24292E"/>
                </a:solidFill>
                <a:effectLst/>
                <a:latin typeface="SFMono-Regular"/>
              </a:rPr>
              <a:t>w,y</a:t>
            </a:r>
            <a:r>
              <a:rPr lang="es-ES" b="0" i="0" dirty="0" err="1">
                <a:solidFill>
                  <a:srgbClr val="005CC5"/>
                </a:solidFill>
                <a:effectLst/>
                <a:latin typeface="SFMono-Regular"/>
              </a:rPr>
              <a:t>+</a:t>
            </a:r>
            <a:r>
              <a:rPr lang="es-ES" b="0" i="0" dirty="0" err="1">
                <a:solidFill>
                  <a:srgbClr val="24292E"/>
                </a:solidFill>
                <a:effectLst/>
                <a:latin typeface="SFMono-Regular"/>
              </a:rPr>
              <a:t>h</a:t>
            </a:r>
            <a:r>
              <a:rPr lang="es-ES" b="0" i="0" dirty="0">
                <a:solidFill>
                  <a:srgbClr val="24292E"/>
                </a:solidFill>
                <a:effectLst/>
                <a:latin typeface="SFMono-Regular"/>
              </a:rPr>
              <a:t>),(</a:t>
            </a:r>
            <a:r>
              <a:rPr lang="es-ES" b="0" i="0" dirty="0">
                <a:solidFill>
                  <a:srgbClr val="005CC5"/>
                </a:solidFill>
                <a:effectLst/>
                <a:latin typeface="SFMono-Regular"/>
              </a:rPr>
              <a:t>255</a:t>
            </a:r>
            <a:r>
              <a:rPr lang="es-ES" b="0" i="0" dirty="0">
                <a:solidFill>
                  <a:srgbClr val="24292E"/>
                </a:solidFill>
                <a:effectLst/>
                <a:latin typeface="SFMono-Regular"/>
              </a:rPr>
              <a:t>,</a:t>
            </a:r>
            <a:r>
              <a:rPr lang="es-ES" b="0" i="0" dirty="0">
                <a:solidFill>
                  <a:srgbClr val="005CC5"/>
                </a:solidFill>
                <a:effectLst/>
                <a:latin typeface="SFMono-Regular"/>
              </a:rPr>
              <a:t>0</a:t>
            </a:r>
            <a:r>
              <a:rPr lang="es-ES" b="0" i="0" dirty="0">
                <a:solidFill>
                  <a:srgbClr val="24292E"/>
                </a:solidFill>
                <a:effectLst/>
                <a:latin typeface="SFMono-Regular"/>
              </a:rPr>
              <a:t>,</a:t>
            </a:r>
            <a:r>
              <a:rPr lang="es-ES" b="0" i="0" dirty="0">
                <a:solidFill>
                  <a:srgbClr val="005CC5"/>
                </a:solidFill>
                <a:effectLst/>
                <a:latin typeface="SFMono-Regular"/>
              </a:rPr>
              <a:t>0</a:t>
            </a:r>
            <a:r>
              <a:rPr lang="es-ES" b="0" i="0" dirty="0">
                <a:solidFill>
                  <a:srgbClr val="24292E"/>
                </a:solidFill>
                <a:effectLst/>
                <a:latin typeface="SFMono-Regular"/>
              </a:rPr>
              <a:t>),</a:t>
            </a:r>
            <a:r>
              <a:rPr lang="es-ES" b="0" i="0" dirty="0">
                <a:solidFill>
                  <a:srgbClr val="005CC5"/>
                </a:solidFill>
                <a:effectLst/>
                <a:latin typeface="SFMono-Regular"/>
              </a:rPr>
              <a:t>2</a:t>
            </a:r>
            <a:r>
              <a:rPr lang="es-ES" b="0" i="0" dirty="0">
                <a:solidFill>
                  <a:srgbClr val="24292E"/>
                </a:solidFill>
                <a:effectLst/>
                <a:latin typeface="SFMono-Regular"/>
              </a:rPr>
              <a:t>)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–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place a rectangle on the feature 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pl-PL" b="0" i="0" dirty="0">
                <a:solidFill>
                  <a:srgbClr val="24292E"/>
                </a:solidFill>
                <a:effectLst/>
                <a:latin typeface="SFMono-Regular"/>
              </a:rPr>
              <a:t>roi_gray </a:t>
            </a:r>
            <a:r>
              <a:rPr lang="pl-PL" b="0" i="0" dirty="0">
                <a:solidFill>
                  <a:srgbClr val="005CC5"/>
                </a:solidFill>
                <a:effectLst/>
                <a:latin typeface="SFMono-Regular"/>
              </a:rPr>
              <a:t>=</a:t>
            </a:r>
            <a:r>
              <a:rPr lang="pl-PL" b="0" i="0" dirty="0">
                <a:solidFill>
                  <a:srgbClr val="24292E"/>
                </a:solidFill>
                <a:effectLst/>
                <a:latin typeface="SFMono-Regular"/>
              </a:rPr>
              <a:t> gray[y:y</a:t>
            </a:r>
            <a:r>
              <a:rPr lang="pl-PL" b="0" i="0" dirty="0">
                <a:solidFill>
                  <a:srgbClr val="005CC5"/>
                </a:solidFill>
                <a:effectLst/>
                <a:latin typeface="SFMono-Regular"/>
              </a:rPr>
              <a:t>+</a:t>
            </a:r>
            <a:r>
              <a:rPr lang="pl-PL" b="0" i="0" dirty="0">
                <a:solidFill>
                  <a:srgbClr val="24292E"/>
                </a:solidFill>
                <a:effectLst/>
                <a:latin typeface="SFMono-Regular"/>
              </a:rPr>
              <a:t>h, x:x</a:t>
            </a:r>
            <a:r>
              <a:rPr lang="pl-PL" b="0" i="0" dirty="0">
                <a:solidFill>
                  <a:srgbClr val="005CC5"/>
                </a:solidFill>
                <a:effectLst/>
                <a:latin typeface="SFMono-Regular"/>
              </a:rPr>
              <a:t>+</a:t>
            </a:r>
            <a:r>
              <a:rPr lang="pl-PL" b="0" i="0" dirty="0">
                <a:solidFill>
                  <a:srgbClr val="24292E"/>
                </a:solidFill>
                <a:effectLst/>
                <a:latin typeface="SFMono-Regular"/>
              </a:rPr>
              <a:t>w]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–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generates the region of interest on the grayscale image 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roi_color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=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 </a:t>
            </a:r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img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[</a:t>
            </a:r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y:y</a:t>
            </a:r>
            <a:r>
              <a:rPr lang="en-GB" b="0" i="0" dirty="0" err="1">
                <a:solidFill>
                  <a:srgbClr val="005CC5"/>
                </a:solidFill>
                <a:effectLst/>
                <a:latin typeface="SFMono-Regular"/>
              </a:rPr>
              <a:t>+</a:t>
            </a:r>
            <a:r>
              <a:rPr lang="en-GB" b="0" i="0" dirty="0" err="1">
                <a:solidFill>
                  <a:srgbClr val="24292E"/>
                </a:solidFill>
                <a:effectLst/>
                <a:latin typeface="SFMono-Regular"/>
              </a:rPr>
              <a:t>h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, x:x</a:t>
            </a:r>
            <a:r>
              <a:rPr lang="en-GB" b="0" i="0" dirty="0">
                <a:solidFill>
                  <a:srgbClr val="005CC5"/>
                </a:solidFill>
                <a:effectLst/>
                <a:latin typeface="SFMono-Regular"/>
              </a:rPr>
              <a:t>+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w] -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generates the region of interest on the input image </a:t>
            </a:r>
            <a:r>
              <a:rPr lang="en-GB" b="0" i="1" dirty="0" err="1">
                <a:solidFill>
                  <a:srgbClr val="24292E"/>
                </a:solidFill>
                <a:effectLst/>
                <a:latin typeface="SFMono-Regular"/>
              </a:rPr>
              <a:t>i.e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 video stream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cv2.</a:t>
            </a:r>
            <a:r>
              <a:rPr lang="en-GB" b="0" i="0" dirty="0">
                <a:solidFill>
                  <a:srgbClr val="6F42C1"/>
                </a:solidFill>
                <a:effectLst/>
                <a:latin typeface="SFMono-Regular"/>
              </a:rPr>
              <a:t>imshow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</a:t>
            </a:r>
            <a:r>
              <a:rPr lang="en-GB" b="0" i="0" dirty="0">
                <a:solidFill>
                  <a:srgbClr val="032F62"/>
                </a:solidFill>
                <a:effectLst/>
                <a:latin typeface="SFMono-Regular"/>
              </a:rPr>
              <a:t>'CatDetectorV1'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,img) –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opens a window for the video stream with rectangular overlay </a:t>
            </a:r>
          </a:p>
          <a:p>
            <a:endParaRPr lang="en-GB" dirty="0">
              <a:solidFill>
                <a:srgbClr val="24292E"/>
              </a:solidFill>
              <a:latin typeface="SFMono-Regular"/>
            </a:endParaRPr>
          </a:p>
          <a:p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cv2.</a:t>
            </a:r>
            <a:r>
              <a:rPr lang="en-GB" b="0" i="0" dirty="0">
                <a:solidFill>
                  <a:srgbClr val="6F42C1"/>
                </a:solidFill>
                <a:effectLst/>
                <a:latin typeface="SFMono-Regular"/>
              </a:rPr>
              <a:t>destroyAllWindows</a:t>
            </a:r>
            <a:r>
              <a:rPr lang="en-GB" b="0" i="0" dirty="0">
                <a:solidFill>
                  <a:srgbClr val="24292E"/>
                </a:solidFill>
                <a:effectLst/>
                <a:latin typeface="SFMono-Regular"/>
              </a:rPr>
              <a:t>() – </a:t>
            </a:r>
            <a:r>
              <a:rPr lang="en-GB" b="0" i="1" dirty="0">
                <a:solidFill>
                  <a:srgbClr val="24292E"/>
                </a:solidFill>
                <a:effectLst/>
                <a:latin typeface="SFMono-Regular"/>
              </a:rPr>
              <a:t>closes open window with video stream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8577852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“I will show you my pi”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858064" y="2639380"/>
            <a:ext cx="3205049" cy="322971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https://www.raspberrypi.org/products/raspberry-pi-3-model-b/?resellerType=home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https://www.amazon.co.uk/LABISTS-Raspberry-Camera-Module-OV5647/dp/B084X8MZ9J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 descr="A picture containing floor, table, indoor, open&#10;&#10;Description automatically generated">
            <a:extLst>
              <a:ext uri="{FF2B5EF4-FFF2-40B4-BE49-F238E27FC236}">
                <a16:creationId xmlns:a16="http://schemas.microsoft.com/office/drawing/2014/main" id="{353A4DF6-0492-41C1-8085-4E2886536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4196" y="643466"/>
            <a:ext cx="5711061" cy="522562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50496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/>
              <a:t>“A project that I done did real good” 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858064" y="2639380"/>
            <a:ext cx="3205049" cy="322971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https://github.com/GrantHair5/CatDetectorPy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sz="16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sz="16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sz="1600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sz="16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photo resulted in many battle wounds but it was all in the name of technology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24FC5971-AF90-4B43-B9F9-F4DDA50C1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83486" y="146441"/>
            <a:ext cx="6240544" cy="637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42896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dirty="0"/>
              <a:t>Real good links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1A49536-D379-4F1D-8740-A822AC439D7B}"/>
              </a:ext>
            </a:extLst>
          </p:cNvPr>
          <p:cNvSpPr txBox="1"/>
          <p:nvPr/>
        </p:nvSpPr>
        <p:spPr>
          <a:xfrm>
            <a:off x="858064" y="2639380"/>
            <a:ext cx="3205049" cy="3229714"/>
          </a:xfrm>
          <a:prstGeom prst="rect">
            <a:avLst/>
          </a:prstGeom>
        </p:spPr>
        <p:txBody>
          <a:bodyPr vert="horz" lIns="0" tIns="45720" rIns="0" bIns="45720" rtlCol="0">
            <a:normAutofit fontScale="55000" lnSpcReduction="20000"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https://github.com/GrantHair5/CatDetectorPy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https://docs.opencv.org/3.4/db/d28/tutorial_cascade_classifier.html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4"/>
              </a:rPr>
              <a:t>http://www.willberger.org/cascade-haar-explained/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5"/>
              </a:rPr>
              <a:t>https://www.pyimagesearch.com/2016/06/20/detecting-cats-in-images-with-opencv/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6"/>
              </a:rPr>
              <a:t>https://www.hackster.io/mjrobot/real-time-face-recognition-an-end-to-end-project-a10826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7"/>
              </a:rPr>
              <a:t>https://docs.python.org/3/tutorial/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</a:pPr>
            <a:r>
              <a:rPr lang="en-GB" dirty="0">
                <a:hlinkClick r:id="rId8"/>
              </a:rPr>
              <a:t>http://nummist.com/opencv/Howse_ISMAR_20140909.pdf</a:t>
            </a:r>
            <a:endParaRPr lang="en-GB" dirty="0"/>
          </a:p>
          <a:p>
            <a:pPr>
              <a:spcAft>
                <a:spcPts val="600"/>
              </a:spcAft>
            </a:pPr>
            <a:endParaRPr lang="en-GB" dirty="0"/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24FC5971-AF90-4B43-B9F9-F4DDA50C1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83486" y="146441"/>
            <a:ext cx="6240544" cy="637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362108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91683A-BC94-4383-87E6-A453F6056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Thankyou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6EE80F-C409-4C70-A088-33573D7E09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2257" y="2407436"/>
            <a:ext cx="3690257" cy="3461658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hope this inspired you all to go away and make pointless things like a cat detector :D </a:t>
            </a:r>
          </a:p>
        </p:txBody>
      </p:sp>
      <p:pic>
        <p:nvPicPr>
          <p:cNvPr id="15362" name="Picture 2">
            <a:extLst>
              <a:ext uri="{FF2B5EF4-FFF2-40B4-BE49-F238E27FC236}">
                <a16:creationId xmlns:a16="http://schemas.microsoft.com/office/drawing/2014/main" id="{AA650501-3D9C-48CA-9AFD-BE997087195B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95" t="49672" r="25799" b="5971"/>
          <a:stretch/>
        </p:blipFill>
        <p:spPr bwMode="auto">
          <a:xfrm>
            <a:off x="5999413" y="414779"/>
            <a:ext cx="4999055" cy="5573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14246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8DD82D3-D002-45B0-B16A-82B3DA4EF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74383-A941-4604-B76B-5E4B2CF32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3073550" cy="51262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chemeClr val="tx1">
                    <a:lumMod val="75000"/>
                    <a:lumOff val="25000"/>
                  </a:schemeClr>
                </a:solidFill>
              </a:rPr>
              <a:t>Explain Yourself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F09C252-16FE-4557-AD6D-BB5CA773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42052" y="1778497"/>
            <a:ext cx="0" cy="320040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7EF2D-A9D9-44E8-A1EE-5141EFC69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8598" y="1778496"/>
            <a:ext cx="6791894" cy="4556361"/>
          </a:xfrm>
        </p:spPr>
        <p:txBody>
          <a:bodyPr vert="horz" lIns="0" tIns="45720" rIns="0" bIns="45720" rtlCol="0" anchor="ctr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/>
              <a:t>Basically the Haar Cascade (Viola-Jones) classifier is a technique for feature detection within Computer Vision 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This was used in the first real-time facial detection 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At that point it was extremely computationally expensive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Although it has gotten so much better now.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>
                <a:hlinkClick r:id="rId2"/>
              </a:rPr>
              <a:t>https://docs.opencv.org/3.4/db/d28/tutorial_cascade_classifier.html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552793-7DFF-4EC7-AC69-D34A75D01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11896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89F00-652D-4580-AD06-CB8C07977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6E712-A6FA-4BE9-A735-0F3AE969E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We start off with 2 folders: </a:t>
            </a:r>
          </a:p>
          <a:p>
            <a:endParaRPr lang="en-GB" dirty="0"/>
          </a:p>
          <a:p>
            <a:r>
              <a:rPr lang="en-GB" dirty="0"/>
              <a:t>One contains negative images (images that do not contain the thing you want to detect) and a bg.txt file that contains paths to all negative images</a:t>
            </a:r>
          </a:p>
          <a:p>
            <a:endParaRPr lang="en-GB" dirty="0"/>
          </a:p>
          <a:p>
            <a:r>
              <a:rPr lang="en-GB" dirty="0"/>
              <a:t>One contains positive images (images of things only that you want to detect, </a:t>
            </a:r>
            <a:r>
              <a:rPr lang="en-GB" dirty="0" err="1"/>
              <a:t>i.e</a:t>
            </a:r>
            <a:r>
              <a:rPr lang="en-GB" dirty="0"/>
              <a:t> close up faces etc) </a:t>
            </a:r>
          </a:p>
          <a:p>
            <a:endParaRPr lang="en-GB" dirty="0"/>
          </a:p>
          <a:p>
            <a:r>
              <a:rPr lang="en-GB" dirty="0"/>
              <a:t>The more the better </a:t>
            </a:r>
          </a:p>
          <a:p>
            <a:endParaRPr lang="en-GB" dirty="0"/>
          </a:p>
          <a:p>
            <a:r>
              <a:rPr lang="en-GB" sz="1000" i="1" dirty="0"/>
              <a:t>(note: they should be </a:t>
            </a:r>
            <a:r>
              <a:rPr lang="en-GB" sz="1000" i="1" dirty="0" err="1"/>
              <a:t>grayscaled</a:t>
            </a:r>
            <a:r>
              <a:rPr lang="en-GB" sz="1000" i="1" dirty="0"/>
              <a:t>, you an do this with </a:t>
            </a:r>
            <a:r>
              <a:rPr lang="en-GB" sz="1000" i="1" dirty="0" err="1"/>
              <a:t>opencv</a:t>
            </a:r>
            <a:r>
              <a:rPr lang="en-GB" sz="1000" i="1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6744C-FE1A-484D-90C3-3319D6BC2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Part 1 – The Tale Of Two Folders</a:t>
            </a:r>
          </a:p>
        </p:txBody>
      </p:sp>
    </p:spTree>
    <p:extLst>
      <p:ext uri="{BB962C8B-B14F-4D97-AF65-F5344CB8AC3E}">
        <p14:creationId xmlns:p14="http://schemas.microsoft.com/office/powerpoint/2010/main" val="2421485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89F00-652D-4580-AD06-CB8C07977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it work?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6744C-FE1A-484D-90C3-3319D6BC2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Part 1 – The Tale Of Two Folders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693AB1-66D5-47EA-87B4-0D558E8AC0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8" r="-1"/>
          <a:stretch/>
        </p:blipFill>
        <p:spPr>
          <a:xfrm>
            <a:off x="6484377" y="253359"/>
            <a:ext cx="4450715" cy="31600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F64D01-C9B9-4F62-BD02-7299DBC2E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4377" y="3555828"/>
            <a:ext cx="4450715" cy="319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848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28A38-76B1-4976-999A-3C9478AF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EA56B-0FD0-4BB1-AFA5-9B7D1EC93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Ok, so we have our + and – images in their associated folders </a:t>
            </a:r>
          </a:p>
          <a:p>
            <a:r>
              <a:rPr lang="en-GB" dirty="0"/>
              <a:t>We now want to use a tool called </a:t>
            </a:r>
            <a:r>
              <a:rPr lang="en-GB" b="0" i="0" dirty="0" err="1">
                <a:effectLst/>
                <a:latin typeface="Courier New" panose="02070309020205020404" pitchFamily="49" charset="0"/>
              </a:rPr>
              <a:t>opencv_traincascade</a:t>
            </a:r>
            <a:r>
              <a:rPr lang="en-GB" b="0" i="0" dirty="0">
                <a:effectLst/>
                <a:latin typeface="Courier New" panose="02070309020205020404" pitchFamily="49" charset="0"/>
              </a:rPr>
              <a:t> </a:t>
            </a:r>
          </a:p>
          <a:p>
            <a:endParaRPr lang="en-GB" dirty="0"/>
          </a:p>
          <a:p>
            <a:r>
              <a:rPr lang="en-GB" dirty="0"/>
              <a:t>This will allow us to train our Haar Cascade classifier </a:t>
            </a:r>
          </a:p>
          <a:p>
            <a:r>
              <a:rPr lang="en-GB" dirty="0">
                <a:hlinkClick r:id="rId2"/>
              </a:rPr>
              <a:t>https://github.com/paschalidoud/opencv_traincascade</a:t>
            </a:r>
            <a:endParaRPr lang="en-GB" dirty="0"/>
          </a:p>
          <a:p>
            <a:endParaRPr lang="en-GB" dirty="0"/>
          </a:p>
          <a:p>
            <a:r>
              <a:rPr lang="en-GB" dirty="0">
                <a:hlinkClick r:id="rId3"/>
              </a:rPr>
              <a:t>https://stackoverflow.com/questions/51970297/how-to-run-opencv-traincascade</a:t>
            </a:r>
            <a:endParaRPr lang="en-GB" dirty="0"/>
          </a:p>
          <a:p>
            <a:r>
              <a:rPr lang="en-GB" dirty="0">
                <a:hlinkClick r:id="rId4"/>
              </a:rPr>
              <a:t>https://docs.opencv.org/3.4/dc/d88/tutorial_traincascade.html</a:t>
            </a:r>
            <a:endParaRPr lang="en-GB" dirty="0"/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0C3D7-4D05-4E89-B47F-10312A3F7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Part 2 – the command line tool that cooked my Pi </a:t>
            </a:r>
          </a:p>
        </p:txBody>
      </p:sp>
    </p:spTree>
    <p:extLst>
      <p:ext uri="{BB962C8B-B14F-4D97-AF65-F5344CB8AC3E}">
        <p14:creationId xmlns:p14="http://schemas.microsoft.com/office/powerpoint/2010/main" val="686951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28A38-76B1-4976-999A-3C9478AF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EA56B-0FD0-4BB1-AFA5-9B7D1EC93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output of the commands we learned about previously will give us an XML file</a:t>
            </a:r>
          </a:p>
          <a:p>
            <a:r>
              <a:rPr lang="en-GB" dirty="0"/>
              <a:t>This will contain a lot of numbers and will be scary at first.</a:t>
            </a:r>
          </a:p>
          <a:p>
            <a:endParaRPr lang="en-GB" dirty="0"/>
          </a:p>
          <a:p>
            <a:r>
              <a:rPr lang="en-GB" dirty="0"/>
              <a:t>Do not fear we shall cover these later </a:t>
            </a:r>
          </a:p>
          <a:p>
            <a:endParaRPr lang="en-GB" dirty="0"/>
          </a:p>
          <a:p>
            <a:r>
              <a:rPr lang="en-GB" dirty="0"/>
              <a:t>Basically if you can add and subtract numbers you’ll get what it means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0C3D7-4D05-4E89-B47F-10312A3F7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Part 3 – the one with the mental XML file</a:t>
            </a:r>
          </a:p>
        </p:txBody>
      </p:sp>
    </p:spTree>
    <p:extLst>
      <p:ext uri="{BB962C8B-B14F-4D97-AF65-F5344CB8AC3E}">
        <p14:creationId xmlns:p14="http://schemas.microsoft.com/office/powerpoint/2010/main" val="572564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28A38-76B1-4976-999A-3C9478AF8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it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EA56B-0FD0-4BB1-AFA5-9B7D1EC93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language of choice for me when it comes to Computer Vision is Python(3) </a:t>
            </a:r>
          </a:p>
          <a:p>
            <a:endParaRPr lang="en-GB" dirty="0"/>
          </a:p>
          <a:p>
            <a:r>
              <a:rPr lang="en-GB" dirty="0"/>
              <a:t>Its helpful use of pip libraries make development a breeze </a:t>
            </a:r>
          </a:p>
          <a:p>
            <a:endParaRPr lang="en-GB" dirty="0"/>
          </a:p>
          <a:p>
            <a:r>
              <a:rPr lang="en-GB" dirty="0"/>
              <a:t>It also works perfectly with OpenCV my package of choice for all things computer vision. </a:t>
            </a:r>
          </a:p>
          <a:p>
            <a:r>
              <a:rPr lang="en-GB" dirty="0">
                <a:hlinkClick r:id="rId2"/>
              </a:rPr>
              <a:t>https://www.python.org/downloads/</a:t>
            </a:r>
            <a:endParaRPr lang="en-GB" dirty="0"/>
          </a:p>
          <a:p>
            <a:r>
              <a:rPr lang="en-GB" dirty="0">
                <a:hlinkClick r:id="rId3"/>
              </a:rPr>
              <a:t>https://pypi.org/project/opencv-python/</a:t>
            </a:r>
            <a:endParaRPr lang="en-GB" dirty="0"/>
          </a:p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0C3D7-4D05-4E89-B47F-10312A3F7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Part 4 – coding with Guido</a:t>
            </a:r>
          </a:p>
        </p:txBody>
      </p:sp>
    </p:spTree>
    <p:extLst>
      <p:ext uri="{BB962C8B-B14F-4D97-AF65-F5344CB8AC3E}">
        <p14:creationId xmlns:p14="http://schemas.microsoft.com/office/powerpoint/2010/main" val="3532583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38F4E-F5A2-4DB1-9E56-36FC3B9F0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Gimme</a:t>
            </a:r>
            <a:r>
              <a:rPr lang="en-GB" dirty="0"/>
              <a:t> the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948C9-6632-4224-83C5-9407C1D1B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So now we know the helicopter overview lets go into some more detail. </a:t>
            </a:r>
          </a:p>
          <a:p>
            <a:r>
              <a:rPr lang="en-GB" dirty="0"/>
              <a:t>I will cover:</a:t>
            </a:r>
          </a:p>
          <a:p>
            <a:r>
              <a:rPr lang="en-GB" dirty="0"/>
              <a:t>“A hopefully simple to understand and maybe not wholesome look at the Haar cascade”</a:t>
            </a:r>
          </a:p>
          <a:p>
            <a:endParaRPr lang="en-GB" dirty="0"/>
          </a:p>
          <a:p>
            <a:r>
              <a:rPr lang="en-GB" dirty="0"/>
              <a:t>“Some random python codes that I wrote” </a:t>
            </a:r>
          </a:p>
          <a:p>
            <a:endParaRPr lang="en-GB" dirty="0"/>
          </a:p>
          <a:p>
            <a:r>
              <a:rPr lang="en-GB" dirty="0"/>
              <a:t>“I will show you my pi” </a:t>
            </a:r>
          </a:p>
          <a:p>
            <a:endParaRPr lang="en-GB" dirty="0"/>
          </a:p>
          <a:p>
            <a:r>
              <a:rPr lang="en-GB" dirty="0"/>
              <a:t>“A project that I done did real good” 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059975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1508</Words>
  <Application>Microsoft Office PowerPoint</Application>
  <PresentationFormat>Widescreen</PresentationFormat>
  <Paragraphs>172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Bookman Old Style</vt:lpstr>
      <vt:lpstr>Calibri</vt:lpstr>
      <vt:lpstr>Courier New</vt:lpstr>
      <vt:lpstr>Franklin Gothic Book</vt:lpstr>
      <vt:lpstr>Helvetica</vt:lpstr>
      <vt:lpstr>SFMono-Regular</vt:lpstr>
      <vt:lpstr>1_RetrospectVTI</vt:lpstr>
      <vt:lpstr>Haar Cascade Classifier </vt:lpstr>
      <vt:lpstr>What?</vt:lpstr>
      <vt:lpstr>Explain Yourself</vt:lpstr>
      <vt:lpstr>How does it work?</vt:lpstr>
      <vt:lpstr>How does it work?</vt:lpstr>
      <vt:lpstr>How does it work?</vt:lpstr>
      <vt:lpstr>How does it work?</vt:lpstr>
      <vt:lpstr>How does it work?</vt:lpstr>
      <vt:lpstr>Gimme the detail</vt:lpstr>
      <vt:lpstr>“A hopefully simple to understand and maybe not wholesome look at the Haar cascade”</vt:lpstr>
      <vt:lpstr>“A hopefully simple to understand and maybe not wholesome look at the Haar cascade”</vt:lpstr>
      <vt:lpstr>“A hopefully simple to understand and maybe not wholesome look at the Haar cascade”</vt:lpstr>
      <vt:lpstr>“A hopefully simple to understand and maybe not wholesome look at the Haar cascade”</vt:lpstr>
      <vt:lpstr>“A hopefully simple to understand and maybe not wholesome look at the Haar cascade”</vt:lpstr>
      <vt:lpstr>“A hopefully simple to understand and maybe not wholesome look at the Haar cascade”</vt:lpstr>
      <vt:lpstr>“A hopefully simple to understand and maybe not wholesome look at the Haar cascade”</vt:lpstr>
      <vt:lpstr>“A hopefully simple to understand and maybe not wholesome look at the Haar cascade”</vt:lpstr>
      <vt:lpstr>“A hopefully simple to understand and maybe not wholesome look at the Haar cascade”</vt:lpstr>
      <vt:lpstr>“Some random python codes that I wrote” </vt:lpstr>
      <vt:lpstr>“Some random python codes that I wrote” </vt:lpstr>
      <vt:lpstr>“Some random python codes that I wrote” </vt:lpstr>
      <vt:lpstr>“I will show you my pi” </vt:lpstr>
      <vt:lpstr>“A project that I done did real good” </vt:lpstr>
      <vt:lpstr>Real good links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Haar Cascade Classifier </dc:title>
  <dc:creator>Grant Hair</dc:creator>
  <cp:lastModifiedBy>Grant Hair</cp:lastModifiedBy>
  <cp:revision>7</cp:revision>
  <dcterms:created xsi:type="dcterms:W3CDTF">2020-11-19T11:01:27Z</dcterms:created>
  <dcterms:modified xsi:type="dcterms:W3CDTF">2020-11-19T11:17:08Z</dcterms:modified>
</cp:coreProperties>
</file>

<file path=docProps/thumbnail.jpeg>
</file>